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794500" cy="9931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1C6EC-3C74-413D-AD57-57A684DA45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C7F133-EDF6-4FDC-95D7-C2AE8B624B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9EDB57-44E5-4B98-A896-9AFD23411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61B7-906D-497B-9346-4CA40802C19C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08AC1F-1564-448F-A81C-2FE3762B5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52AC87-44B7-4591-81FE-200543D94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A91D5-9CB3-46DE-BF17-D8F4C4D2E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7A6BD-0D59-4657-B02F-D558B6E2E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3C6251-B67C-440E-AEB3-6716924644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FBA6E6-84CA-424A-8600-8A06878BF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61B7-906D-497B-9346-4CA40802C19C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E664A6-E6CC-4CB8-BB43-833795F87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B5DDC9-4E87-4140-B44E-57836126B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A91D5-9CB3-46DE-BF17-D8F4C4D2E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309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3AB229-2C3E-4A61-BFFC-5724731F3A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608A0A-977E-4702-A627-594E0B63F2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86B646-A057-43D1-BCBD-4A3C524F1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61B7-906D-497B-9346-4CA40802C19C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BAAA95-D934-47AE-B90D-66A2AF1AA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B4DF76-62D5-4256-A353-A9F4614FD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A91D5-9CB3-46DE-BF17-D8F4C4D2E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652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A8C17-FA49-4ACE-ABB3-2556FBF74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54CB57-D491-40A5-B118-649EC611F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66B7F-9E3F-4B1C-AC6C-A9FABFF3F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61B7-906D-497B-9346-4CA40802C19C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6067B3-61CA-4EF6-963F-24ADD684E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012618-5E45-4A5F-A521-8748B907A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A91D5-9CB3-46DE-BF17-D8F4C4D2E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335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B2BD4-24F1-4788-AFF7-F5AA89EE0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8AAE5D-99F6-4DDD-95F4-EDC371AD09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9CBB6C-EA13-4A3F-91EA-DF2BB6F4F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61B7-906D-497B-9346-4CA40802C19C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2DD69F-A6CB-4B42-AB11-107371214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BBCC2C-A060-4BE0-910B-69F3BFA30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A91D5-9CB3-46DE-BF17-D8F4C4D2E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606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2A518-B937-41A5-AD2C-72AC3BB25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0567A6-9AA6-4E6B-9EF1-ED134B4EB8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7AA269-39B7-4944-9546-02C73793F1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587AB1-94DB-4F6A-8480-FBBB20304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61B7-906D-497B-9346-4CA40802C19C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A4ECBB-650E-49A6-B405-FD1DAADBD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79508D-EDF8-44AB-BAFA-1B19D0175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A91D5-9CB3-46DE-BF17-D8F4C4D2E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867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15841-FB1C-41D5-ADF1-A2C584805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B8A52C-A93D-4D27-8041-2EDA610B81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197A93-BD9E-402F-8210-672B64144C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ED9B45-4839-46D1-A2C5-51CB4DE000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A04680-C50D-4B26-A3EB-CA56F375BD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67E272-9630-4104-9AF6-61D849B05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61B7-906D-497B-9346-4CA40802C19C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E302DD4-18B8-48C4-8155-E9EBBB22D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318394-A80D-4F56-9912-3FD090B05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A91D5-9CB3-46DE-BF17-D8F4C4D2E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154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575EC-E122-4BFD-97EF-37CE784B8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AEF7CF-68CC-4BA3-A7B0-52835A13C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61B7-906D-497B-9346-4CA40802C19C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94F2B7-ABAA-4160-B4DE-493BFAB70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3D13B4-712B-4845-8E1E-6E84E90EB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A91D5-9CB3-46DE-BF17-D8F4C4D2E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692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697F344-3D61-46B3-BE7E-50E388840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61B7-906D-497B-9346-4CA40802C19C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F94401-CEAD-4B8B-961D-72D19B8CF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6A9DDE-8012-417B-97C8-9CF05B738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A91D5-9CB3-46DE-BF17-D8F4C4D2E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735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4DA5C-44D6-4242-BCB2-1B3AD300E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6E5B95-ED23-4516-9863-DF49A3E8C3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526483-B2B1-4F63-A764-78196F77FB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51821E-DD08-4238-A374-9BD294C40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61B7-906D-497B-9346-4CA40802C19C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F72394-B3B9-43BD-B681-80CD8AAC1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24586B-0B03-4202-9F2F-B07DD5E13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A91D5-9CB3-46DE-BF17-D8F4C4D2E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565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E748-2DE0-4877-BCE3-A53802195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589C7D-73F3-4762-BF37-2B7E636FB1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AB9F36-2F10-4415-AFC8-EF7757BA11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D043CE-626C-4F68-9AD4-D9B0361E2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61B7-906D-497B-9346-4CA40802C19C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9DFF06-4D1D-4571-811C-4698830ED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543C13-DBF3-4B56-9A78-CBBDF622D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A91D5-9CB3-46DE-BF17-D8F4C4D2E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714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436E18-0CF0-4366-8C81-0245880B0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FB3631-6C35-4DF5-8C71-3F0BF5871B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BF25CC-C6C9-452B-A2B0-200925E790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5461B7-906D-497B-9346-4CA40802C19C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1EBDDC-AE42-4843-ACE6-0B96783944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3543FD-18F0-43DE-8F35-0BC8F89404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4A91D5-9CB3-46DE-BF17-D8F4C4D2E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709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A11757F-42B1-4F92-B6FF-0C55E8B657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5359233"/>
              </p:ext>
            </p:extLst>
          </p:nvPr>
        </p:nvGraphicFramePr>
        <p:xfrm>
          <a:off x="191590" y="137876"/>
          <a:ext cx="11782697" cy="65122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8095">
                  <a:extLst>
                    <a:ext uri="{9D8B030D-6E8A-4147-A177-3AD203B41FA5}">
                      <a16:colId xmlns:a16="http://schemas.microsoft.com/office/drawing/2014/main" val="1282916920"/>
                    </a:ext>
                  </a:extLst>
                </a:gridCol>
                <a:gridCol w="3203608">
                  <a:extLst>
                    <a:ext uri="{9D8B030D-6E8A-4147-A177-3AD203B41FA5}">
                      <a16:colId xmlns:a16="http://schemas.microsoft.com/office/drawing/2014/main" val="231018920"/>
                    </a:ext>
                  </a:extLst>
                </a:gridCol>
                <a:gridCol w="1262743">
                  <a:extLst>
                    <a:ext uri="{9D8B030D-6E8A-4147-A177-3AD203B41FA5}">
                      <a16:colId xmlns:a16="http://schemas.microsoft.com/office/drawing/2014/main" val="637701643"/>
                    </a:ext>
                  </a:extLst>
                </a:gridCol>
                <a:gridCol w="975360">
                  <a:extLst>
                    <a:ext uri="{9D8B030D-6E8A-4147-A177-3AD203B41FA5}">
                      <a16:colId xmlns:a16="http://schemas.microsoft.com/office/drawing/2014/main" val="1439165273"/>
                    </a:ext>
                  </a:extLst>
                </a:gridCol>
                <a:gridCol w="1314994">
                  <a:extLst>
                    <a:ext uri="{9D8B030D-6E8A-4147-A177-3AD203B41FA5}">
                      <a16:colId xmlns:a16="http://schemas.microsoft.com/office/drawing/2014/main" val="532754475"/>
                    </a:ext>
                  </a:extLst>
                </a:gridCol>
                <a:gridCol w="2517055">
                  <a:extLst>
                    <a:ext uri="{9D8B030D-6E8A-4147-A177-3AD203B41FA5}">
                      <a16:colId xmlns:a16="http://schemas.microsoft.com/office/drawing/2014/main" val="749906064"/>
                    </a:ext>
                  </a:extLst>
                </a:gridCol>
                <a:gridCol w="1340842">
                  <a:extLst>
                    <a:ext uri="{9D8B030D-6E8A-4147-A177-3AD203B41FA5}">
                      <a16:colId xmlns:a16="http://schemas.microsoft.com/office/drawing/2014/main" val="2173631518"/>
                    </a:ext>
                  </a:extLst>
                </a:gridCol>
              </a:tblGrid>
              <a:tr h="610109"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Road Name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Mile Length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System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Owner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Contractor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Contract Date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65439232"/>
                  </a:ext>
                </a:extLst>
              </a:tr>
              <a:tr h="151478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/>
                        <a:t>Yangon – Pyay - Magway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Yangon-Pyay-Magway</a:t>
                      </a:r>
                    </a:p>
                    <a:p>
                      <a:pPr marL="285750" indent="-285750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/>
                        <a:t>Koepin</a:t>
                      </a:r>
                      <a:r>
                        <a:rPr lang="en-US" sz="1400" dirty="0"/>
                        <a:t> - </a:t>
                      </a:r>
                      <a:r>
                        <a:rPr lang="en-US" sz="1400" dirty="0" err="1"/>
                        <a:t>Sanmagyi</a:t>
                      </a:r>
                      <a:r>
                        <a:rPr lang="en-US" sz="1400" dirty="0"/>
                        <a:t> - </a:t>
                      </a:r>
                      <a:r>
                        <a:rPr lang="en-US" sz="1400" dirty="0" err="1"/>
                        <a:t>Thityarkauk</a:t>
                      </a:r>
                      <a:r>
                        <a:rPr lang="en-US" sz="1400" dirty="0"/>
                        <a:t> Road</a:t>
                      </a:r>
                    </a:p>
                    <a:p>
                      <a:pPr marL="285750" indent="-285750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Pyay Bypass Road</a:t>
                      </a:r>
                    </a:p>
                    <a:p>
                      <a:pPr marL="285750" indent="-285750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No (4) Road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/>
                        <a:t>340 Miles 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2 ½ Furlongs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/>
                        <a:t>BOT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/>
                        <a:t>Ministry of Construction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sz="1400" dirty="0"/>
                        <a:t>Max Myanmar Co., Ltd</a:t>
                      </a:r>
                    </a:p>
                    <a:p>
                      <a:pPr marL="0" indent="0"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sz="1400" dirty="0"/>
                        <a:t>Max Highway Co., Ltd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sz="1400" dirty="0"/>
                        <a:t>18.12.2012</a:t>
                      </a:r>
                    </a:p>
                    <a:p>
                      <a:pPr marL="0" indent="0"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sz="1400" dirty="0"/>
                        <a:t>8.04.2016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8048024"/>
                  </a:ext>
                </a:extLst>
              </a:tr>
              <a:tr h="124859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/>
                        <a:t>Yangon – Mandalay Pyidaungsu Main Road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/>
                        <a:t>Htauk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Kyant</a:t>
                      </a:r>
                      <a:r>
                        <a:rPr lang="en-US" sz="1400" dirty="0"/>
                        <a:t> – Bago Road 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/>
                        <a:t>32 Miles 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6 Furlongs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/>
                        <a:t>BOT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/>
                        <a:t>Ministry of Construction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sz="1400" dirty="0"/>
                        <a:t>Max Myanmar 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Construction Co., Ltd</a:t>
                      </a:r>
                    </a:p>
                    <a:p>
                      <a:pPr marL="0" indent="0"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sz="1400" dirty="0"/>
                        <a:t>Max Highway Co., Ltd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400" dirty="0"/>
                        <a:t>17.07.2019</a:t>
                      </a:r>
                    </a:p>
                    <a:p>
                      <a:pPr marL="0" indent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US" sz="1400" dirty="0"/>
                    </a:p>
                    <a:p>
                      <a:pPr marL="0" indent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400" dirty="0"/>
                        <a:t>5.02.2016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9967349"/>
                  </a:ext>
                </a:extLst>
              </a:tr>
              <a:tr h="176809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/>
                        <a:t>Yangon Region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No (2) Road</a:t>
                      </a:r>
                    </a:p>
                    <a:p>
                      <a:pPr marL="285750" indent="-285750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No (3) Road</a:t>
                      </a:r>
                    </a:p>
                    <a:p>
                      <a:pPr marL="285750" indent="-285750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No (7) Main Entry Road</a:t>
                      </a:r>
                    </a:p>
                    <a:p>
                      <a:pPr marL="285750" indent="-285750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/>
                        <a:t>Htauk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Kyant</a:t>
                      </a:r>
                      <a:r>
                        <a:rPr lang="en-US" sz="1400" dirty="0"/>
                        <a:t> Bypass Road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/>
                        <a:t>37 Miles 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5 ½ Furlongs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/>
                        <a:t>BOT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/>
                        <a:t>Ministry of Construction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sz="1400" dirty="0"/>
                        <a:t>Max Myanmar 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Construction Co., Ltd</a:t>
                      </a:r>
                    </a:p>
                    <a:p>
                      <a:pPr marL="0" indent="0"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sz="1400" dirty="0"/>
                        <a:t>Max Highway Co., Ltd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400" dirty="0"/>
                        <a:t>30.07.2019</a:t>
                      </a:r>
                    </a:p>
                    <a:p>
                      <a:pPr marL="0" indent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US" sz="1400" dirty="0"/>
                    </a:p>
                    <a:p>
                      <a:pPr marL="0" indent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400" dirty="0"/>
                        <a:t>5.02.2016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3504391"/>
                  </a:ext>
                </a:extLst>
              </a:tr>
              <a:tr h="1370711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/>
                        <a:t>Yangon Region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Dagon-Thilawa Road</a:t>
                      </a:r>
                    </a:p>
                    <a:p>
                      <a:pPr marL="285750" indent="-285750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/>
                        <a:t>Thanlyin</a:t>
                      </a:r>
                      <a:r>
                        <a:rPr lang="en-US" sz="1400" dirty="0"/>
                        <a:t> – Kyauktan Main Road</a:t>
                      </a:r>
                    </a:p>
                    <a:p>
                      <a:pPr marL="285750" indent="-285750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Bago – </a:t>
                      </a:r>
                      <a:r>
                        <a:rPr lang="en-US" sz="1400" dirty="0" err="1"/>
                        <a:t>Thanatpin</a:t>
                      </a:r>
                      <a:r>
                        <a:rPr lang="en-US" sz="1400" dirty="0"/>
                        <a:t> – </a:t>
                      </a:r>
                      <a:r>
                        <a:rPr lang="en-US" sz="1400" dirty="0" err="1"/>
                        <a:t>Kayan</a:t>
                      </a:r>
                      <a:r>
                        <a:rPr lang="en-US" sz="1400" dirty="0"/>
                        <a:t>  - </a:t>
                      </a:r>
                      <a:r>
                        <a:rPr lang="en-US" sz="1400" dirty="0" err="1"/>
                        <a:t>Thonegwa</a:t>
                      </a:r>
                      <a:r>
                        <a:rPr lang="en-US" sz="1400" dirty="0"/>
                        <a:t> - </a:t>
                      </a:r>
                      <a:r>
                        <a:rPr lang="en-US" sz="1400" dirty="0" err="1"/>
                        <a:t>Thanlyin</a:t>
                      </a:r>
                      <a:endParaRPr lang="en-US" sz="14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/>
                        <a:t>27 Miles 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7 Furlongs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/>
                        <a:t>BOT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/>
                        <a:t>Ministry of Construction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sz="1400" dirty="0"/>
                        <a:t>Max Highway Co., Ltd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400" dirty="0"/>
                        <a:t>26.03.2016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3160970"/>
                  </a:ext>
                </a:extLst>
              </a:tr>
            </a:tbl>
          </a:graphicData>
        </a:graphic>
      </p:graphicFrame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1BFB52F6-4F0A-4264-9AAB-DA968FB3B6D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68" t="18817" b="25359"/>
          <a:stretch/>
        </p:blipFill>
        <p:spPr>
          <a:xfrm>
            <a:off x="217713" y="207831"/>
            <a:ext cx="1086993" cy="451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0473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F187E535-A2D6-43AA-A81B-EC315FAF89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5355105"/>
              </p:ext>
            </p:extLst>
          </p:nvPr>
        </p:nvGraphicFramePr>
        <p:xfrm>
          <a:off x="51026" y="104503"/>
          <a:ext cx="12089947" cy="66446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3546">
                  <a:extLst>
                    <a:ext uri="{9D8B030D-6E8A-4147-A177-3AD203B41FA5}">
                      <a16:colId xmlns:a16="http://schemas.microsoft.com/office/drawing/2014/main" val="2195840186"/>
                    </a:ext>
                  </a:extLst>
                </a:gridCol>
                <a:gridCol w="2868787">
                  <a:extLst>
                    <a:ext uri="{9D8B030D-6E8A-4147-A177-3AD203B41FA5}">
                      <a16:colId xmlns:a16="http://schemas.microsoft.com/office/drawing/2014/main" val="1950221670"/>
                    </a:ext>
                  </a:extLst>
                </a:gridCol>
                <a:gridCol w="1438927">
                  <a:extLst>
                    <a:ext uri="{9D8B030D-6E8A-4147-A177-3AD203B41FA5}">
                      <a16:colId xmlns:a16="http://schemas.microsoft.com/office/drawing/2014/main" val="3263287400"/>
                    </a:ext>
                  </a:extLst>
                </a:gridCol>
                <a:gridCol w="1453761">
                  <a:extLst>
                    <a:ext uri="{9D8B030D-6E8A-4147-A177-3AD203B41FA5}">
                      <a16:colId xmlns:a16="http://schemas.microsoft.com/office/drawing/2014/main" val="3201316888"/>
                    </a:ext>
                  </a:extLst>
                </a:gridCol>
                <a:gridCol w="4034926">
                  <a:extLst>
                    <a:ext uri="{9D8B030D-6E8A-4147-A177-3AD203B41FA5}">
                      <a16:colId xmlns:a16="http://schemas.microsoft.com/office/drawing/2014/main" val="2551335975"/>
                    </a:ext>
                  </a:extLst>
                </a:gridCol>
              </a:tblGrid>
              <a:tr h="496104">
                <a:tc>
                  <a:txBody>
                    <a:bodyPr/>
                    <a:lstStyle/>
                    <a:p>
                      <a:pPr algn="ctr"/>
                      <a:r>
                        <a:rPr lang="my-MM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လမ်းပိုင်း</a:t>
                      </a:r>
                      <a:endParaRPr lang="en-US" sz="11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 marL="51435" marR="51435" marT="25718" marB="25718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y-MM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လမ်းအမည်</a:t>
                      </a:r>
                      <a:endParaRPr lang="en-US" sz="11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 marL="51435" marR="51435" marT="25718" marB="25718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y-MM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မိုင်အရှည်</a:t>
                      </a:r>
                      <a:endParaRPr lang="en-US" sz="11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 marL="51435" marR="51435" marT="25718" marB="25718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y-MM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စနစ်</a:t>
                      </a:r>
                      <a:endParaRPr lang="en-US" sz="11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 marL="51435" marR="51435" marT="25718" marB="25718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 marL="51435" marR="51435" marT="25718" marB="25718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9522149"/>
                  </a:ext>
                </a:extLst>
              </a:tr>
              <a:tr h="182852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y-MM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ရန်ကုန်-ပြည်-မ‌ကွေးလမ်းအပိုင်း </a:t>
                      </a:r>
                    </a:p>
                  </a:txBody>
                  <a:tcPr marL="51435" marR="51435" marT="25718" marB="25718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my-MM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ရန်ကုန်-ပြည်-မ‌ကွေးလမ်း</a:t>
                      </a:r>
                      <a:r>
                        <a:rPr lang="en-US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/>
                      </a:r>
                      <a:br>
                        <a:rPr lang="en-US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</a:br>
                      <a:r>
                        <a:rPr lang="my-MM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ကိုးပင်-စမ်းမကြီး-သစ်ရာကောက်လမ်း-ပြည်မြို့ရှောင်လမ်း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my-MM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အမှတ်(၄)လမ်းမကြီး</a:t>
                      </a:r>
                      <a:endParaRPr lang="en-US" sz="11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 marL="51435" marR="51435" marT="25718" marB="25718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y-MM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၃၄၀မိုင် ၂</a:t>
                      </a:r>
                      <a:r>
                        <a:rPr lang="my-MM" sz="1100" dirty="0">
                          <a:latin typeface="Pyidaungsu Numbers" panose="020B0502040204020203" pitchFamily="34" charset="0"/>
                          <a:cs typeface="Pyidaungsu Numbers" panose="020B0502040204020203" pitchFamily="34" charset="0"/>
                        </a:rPr>
                        <a:t>½</a:t>
                      </a:r>
                      <a:r>
                        <a:rPr lang="my-MM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ဖာလုံ</a:t>
                      </a:r>
                      <a:endParaRPr lang="en-US" sz="11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 marL="51435" marR="51435" marT="25718" marB="25718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BOT</a:t>
                      </a:r>
                    </a:p>
                  </a:txBody>
                  <a:tcPr marL="51435" marR="51435" marT="25718" marB="25718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spcBef>
                          <a:spcPts val="600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my-MM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၁၈.၁၂.၂၀၁၂ တွင် ဆောက်လုပ်ရေးဝန်ကြီးဌာနမှ </a:t>
                      </a:r>
                      <a:r>
                        <a:rPr lang="en-US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Max Myanmar Co., Ltd </a:t>
                      </a:r>
                      <a:r>
                        <a:rPr lang="my-MM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သို့ လုပ်ငန်း</a:t>
                      </a:r>
                      <a:r>
                        <a:rPr lang="en-US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 </a:t>
                      </a:r>
                      <a:r>
                        <a:rPr lang="my-MM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လုပ်ကိုင်ခွင့်ပြုပါသည်။ </a:t>
                      </a:r>
                    </a:p>
                    <a:p>
                      <a:pPr marL="285750" indent="-285750" algn="l">
                        <a:spcBef>
                          <a:spcPts val="600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my-MM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၈.၄.၂၀၁၆ တွင် </a:t>
                      </a:r>
                      <a:r>
                        <a:rPr lang="en-US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Max Highway Co.,</a:t>
                      </a:r>
                      <a:r>
                        <a:rPr lang="my-MM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 </a:t>
                      </a:r>
                      <a:r>
                        <a:rPr lang="en-US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Ltd.</a:t>
                      </a:r>
                      <a:r>
                        <a:rPr lang="my-MM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 အမည်ဖြင့် </a:t>
                      </a:r>
                      <a:r>
                        <a:rPr lang="en-US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 </a:t>
                      </a:r>
                      <a:r>
                        <a:rPr lang="my-MM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ပြောင်းလဲ လုပ်ကိုင်ခွင့်ပြုခဲ့ပါသည်။</a:t>
                      </a:r>
                      <a:r>
                        <a:rPr lang="en-US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 </a:t>
                      </a:r>
                    </a:p>
                    <a:p>
                      <a:pPr marL="285750" indent="-285750" algn="l">
                        <a:spcBef>
                          <a:spcPts val="600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en-US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MIC </a:t>
                      </a:r>
                      <a:r>
                        <a:rPr lang="my-MM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တွင် </a:t>
                      </a:r>
                      <a:r>
                        <a:rPr lang="en-US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Max Highway Co., Ltd </a:t>
                      </a:r>
                      <a:r>
                        <a:rPr lang="my-MM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အမည်ပြောင်းလဲ၍ ခွင့်ပြု ထားပါသည်။</a:t>
                      </a:r>
                      <a:endParaRPr lang="en-US" sz="11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  <a:p>
                      <a:pPr marL="285750" indent="-285750" algn="l">
                        <a:spcBef>
                          <a:spcPts val="600"/>
                        </a:spcBef>
                        <a:buFont typeface="Wingdings" panose="05000000000000000000" pitchFamily="2" charset="2"/>
                        <a:buChar char="§"/>
                      </a:pPr>
                      <a:endParaRPr lang="en-US" sz="11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 marL="51435" marR="51435" marT="25718" marB="25718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63894"/>
                  </a:ext>
                </a:extLst>
              </a:tr>
              <a:tr h="182852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y-MM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ရန်ကုန်-မန္တလေး ပြည်ထောင်စုလမ်းမကြီး </a:t>
                      </a:r>
                      <a:endParaRPr lang="en-US" sz="11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 marL="51435" marR="51435" marT="25718" marB="25718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y-MM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ထောက်ကြံ့-ပဲခူး လမ်းပိုင်း</a:t>
                      </a:r>
                      <a:endParaRPr lang="en-US" sz="11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 marL="51435" marR="51435" marT="25718" marB="25718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y-MM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၃၂မိုင် ၆ဖာလုံ</a:t>
                      </a:r>
                      <a:endParaRPr lang="en-US" sz="11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 marL="51435" marR="51435" marT="25718" marB="25718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BOT</a:t>
                      </a:r>
                    </a:p>
                  </a:txBody>
                  <a:tcPr marL="51435" marR="51435" marT="25718" marB="25718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spcBef>
                          <a:spcPts val="600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my-MM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၁၇.၇.၂၀၀၉ တွင် ဆောက်လုပ်ရေးဝန်ကြီးဌာနမှ </a:t>
                      </a:r>
                      <a:r>
                        <a:rPr lang="en-US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Max Myanmar Construction Co., Ltd </a:t>
                      </a:r>
                      <a:r>
                        <a:rPr lang="my-MM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သို့ လုပ်ငန်းလုပ်ကိုင် ခွင့်ပြုပါသည်။ </a:t>
                      </a:r>
                    </a:p>
                    <a:p>
                      <a:pPr marL="285750" indent="-285750" algn="l">
                        <a:spcBef>
                          <a:spcPts val="600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my-MM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၅.၂.၂၀၁၆ တွင် </a:t>
                      </a:r>
                      <a:r>
                        <a:rPr lang="en-US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Max Highway Co.,</a:t>
                      </a:r>
                      <a:r>
                        <a:rPr lang="my-MM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 </a:t>
                      </a:r>
                      <a:r>
                        <a:rPr lang="en-US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Ltd.</a:t>
                      </a:r>
                      <a:r>
                        <a:rPr lang="my-MM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 အမည်ဖြင့် ပြောင်းလဲ လုပ်ကိုင်ခွင့်ပြုခဲ့ပါသည်။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MIC </a:t>
                      </a:r>
                      <a:r>
                        <a:rPr lang="my-MM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တွင် </a:t>
                      </a:r>
                      <a:r>
                        <a:rPr lang="en-US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Max Highway Co., Ltd </a:t>
                      </a:r>
                      <a:r>
                        <a:rPr lang="my-MM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အမည်ပြောင်းလဲ၍ ခွင့်ပြုထားပါသည်။</a:t>
                      </a:r>
                      <a:endParaRPr lang="en-US" sz="11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  <a:p>
                      <a:pPr marL="285750" indent="-285750" algn="l">
                        <a:spcBef>
                          <a:spcPts val="600"/>
                        </a:spcBef>
                        <a:buFont typeface="Wingdings" panose="05000000000000000000" pitchFamily="2" charset="2"/>
                        <a:buChar char="§"/>
                      </a:pPr>
                      <a:endParaRPr lang="en-US" sz="11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 marL="51435" marR="51435" marT="25718" marB="25718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7723592"/>
                  </a:ext>
                </a:extLst>
              </a:tr>
              <a:tr h="1521773">
                <a:tc>
                  <a:txBody>
                    <a:bodyPr/>
                    <a:lstStyle/>
                    <a:p>
                      <a:pPr algn="ctr"/>
                      <a:r>
                        <a:rPr lang="my-MM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ရန်ကုန်တိုင်း</a:t>
                      </a:r>
                      <a:endParaRPr lang="en-US" sz="11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 marL="51435" marR="51435" marT="25718" marB="25718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my-MM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အမှတ် (၂)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my-MM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အမှတ်(၃)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my-MM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အမှတ်(၇) မြို့ဝင်လမ်းကြီး ထောက်ကြံ့မြို့ရှောင်လမ်း </a:t>
                      </a:r>
                      <a:endParaRPr lang="en-US" sz="11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 marL="51435" marR="51435" marT="25718" marB="25718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y-MM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၃၇မိုင် ၅</a:t>
                      </a:r>
                      <a:r>
                        <a:rPr lang="my-MM" sz="1100" dirty="0">
                          <a:latin typeface="Pyidaungsu Numbers" panose="020B0502040204020203" pitchFamily="34" charset="0"/>
                          <a:cs typeface="Pyidaungsu Numbers" panose="020B0502040204020203" pitchFamily="34" charset="0"/>
                        </a:rPr>
                        <a:t>½</a:t>
                      </a:r>
                      <a:r>
                        <a:rPr lang="my-MM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ဖာလုံ</a:t>
                      </a:r>
                      <a:endParaRPr lang="en-US" sz="11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  <a:p>
                      <a:pPr algn="ctr"/>
                      <a:endParaRPr lang="en-US" sz="11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 marL="51435" marR="51435" marT="25718" marB="25718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BOT</a:t>
                      </a:r>
                    </a:p>
                  </a:txBody>
                  <a:tcPr marL="51435" marR="51435" marT="25718" marB="25718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spcBef>
                          <a:spcPts val="600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my-MM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၃၀.၇.၂၀၁၀ တွင် ဆောက်လုပ်ရေးဝန်ကြီးဌာနမှ </a:t>
                      </a:r>
                      <a:r>
                        <a:rPr lang="en-US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Max Myanmar Construction Co., Ltd </a:t>
                      </a:r>
                      <a:r>
                        <a:rPr lang="my-MM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သို့ လုပ်ငန်းလုပ်ကိုင်ခွင့်ပြုပါသည်။ </a:t>
                      </a:r>
                    </a:p>
                    <a:p>
                      <a:pPr marL="285750" indent="-285750" algn="l">
                        <a:spcBef>
                          <a:spcPts val="600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my-MM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၅.၂.၂၀၁၆ တွင် </a:t>
                      </a:r>
                      <a:r>
                        <a:rPr lang="en-US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Max Highway Co.,</a:t>
                      </a:r>
                      <a:r>
                        <a:rPr lang="my-MM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 </a:t>
                      </a:r>
                      <a:r>
                        <a:rPr lang="en-US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Ltd.</a:t>
                      </a:r>
                      <a:r>
                        <a:rPr lang="my-MM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 အမည်ဖြင့် ပြောင်းလဲ လုပ်ကိုင်ခွင့်ပြုခဲ့ပါသည်။</a:t>
                      </a:r>
                      <a:endParaRPr lang="en-US" sz="11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MIC </a:t>
                      </a:r>
                      <a:r>
                        <a:rPr lang="my-MM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တွင် </a:t>
                      </a:r>
                      <a:r>
                        <a:rPr lang="en-US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Max Highway Co., Ltd </a:t>
                      </a:r>
                      <a:r>
                        <a:rPr lang="my-MM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အမည်ပြောင်းလဲ၍ ခွင့်ပြုထားပါသည်။</a:t>
                      </a:r>
                      <a:endParaRPr lang="en-US" sz="11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 marL="51435" marR="51435" marT="25718" marB="25718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49258"/>
                  </a:ext>
                </a:extLst>
              </a:tr>
              <a:tr h="969716">
                <a:tc>
                  <a:txBody>
                    <a:bodyPr/>
                    <a:lstStyle/>
                    <a:p>
                      <a:pPr algn="ctr"/>
                      <a:r>
                        <a:rPr lang="my-MM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ရန်ကုန်တိုင်း</a:t>
                      </a:r>
                      <a:endParaRPr lang="en-US" sz="11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 marL="51435" marR="51435" marT="25718" marB="25718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my-MM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ဒဂုံ-သီလဝါ/သန်လျင်-ကျောက်တန်း/ပဲခူး-သနပ်ပင်-ခရမ်း-သုံးခွ-သန်လျင်</a:t>
                      </a:r>
                      <a:endParaRPr lang="en-US" sz="11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 marL="51435" marR="51435" marT="25718" marB="25718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y-MM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၂၇မိုင် ၇ဖာလုံ</a:t>
                      </a:r>
                      <a:endParaRPr lang="en-US" sz="11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  <a:p>
                      <a:pPr algn="ctr"/>
                      <a:endParaRPr lang="en-US" sz="11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 marL="51435" marR="51435" marT="25718" marB="25718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BOT</a:t>
                      </a:r>
                    </a:p>
                  </a:txBody>
                  <a:tcPr marL="51435" marR="51435" marT="25718" marB="25718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spcBef>
                          <a:spcPts val="600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my-MM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၂၆.၃.၂၀၁၆ တွင် ဆောက်လုပ်ရေးဝန်ကြီးဌာနမှ </a:t>
                      </a:r>
                      <a:r>
                        <a:rPr lang="en-US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Max Highway Co., Ltd </a:t>
                      </a:r>
                      <a:r>
                        <a:rPr lang="my-MM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သို့ လုပ်ငန်းလုပ်ကိုင်ခွင့်ပြုပါသည်။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MIC </a:t>
                      </a:r>
                      <a:r>
                        <a:rPr lang="my-MM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တွင် </a:t>
                      </a:r>
                      <a:r>
                        <a:rPr lang="en-US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Max Highway Co., Ltd </a:t>
                      </a:r>
                      <a:r>
                        <a:rPr lang="my-MM" sz="1100" dirty="0">
                          <a:latin typeface="Pyidaungsu" panose="020B0502040204020203" pitchFamily="34" charset="0"/>
                          <a:cs typeface="Pyidaungsu" panose="020B0502040204020203" pitchFamily="34" charset="0"/>
                        </a:rPr>
                        <a:t>အမည်ဖြင့် ခွင့်ပြုထားပါသည်။</a:t>
                      </a:r>
                      <a:endParaRPr lang="en-US" sz="1100" dirty="0">
                        <a:latin typeface="Pyidaungsu" panose="020B0502040204020203" pitchFamily="34" charset="0"/>
                        <a:cs typeface="Pyidaungsu" panose="020B0502040204020203" pitchFamily="34" charset="0"/>
                      </a:endParaRPr>
                    </a:p>
                  </a:txBody>
                  <a:tcPr marL="51435" marR="51435" marT="25718" marB="25718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3751959"/>
                  </a:ext>
                </a:extLst>
              </a:tr>
            </a:tbl>
          </a:graphicData>
        </a:graphic>
      </p:graphicFrame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2C75A9AF-524B-4884-A287-D9E977B52DB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68" t="18817" b="25359"/>
          <a:stretch/>
        </p:blipFill>
        <p:spPr>
          <a:xfrm>
            <a:off x="11042467" y="164097"/>
            <a:ext cx="950459" cy="394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6769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1066</TotalTime>
  <Words>853</Words>
  <Application>Microsoft Office PowerPoint</Application>
  <PresentationFormat>Widescreen</PresentationFormat>
  <Paragraphs>84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Pyidaungsu</vt:lpstr>
      <vt:lpstr>Pyidaungsu Numbers</vt:lpstr>
      <vt:lpstr>Wingdings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 Toe Kyaw</dc:creator>
  <cp:lastModifiedBy>Aye Mon Thu Tun</cp:lastModifiedBy>
  <cp:revision>7</cp:revision>
  <cp:lastPrinted>2021-09-15T07:27:58Z</cp:lastPrinted>
  <dcterms:created xsi:type="dcterms:W3CDTF">2021-09-15T07:05:20Z</dcterms:created>
  <dcterms:modified xsi:type="dcterms:W3CDTF">2021-09-16T04:12:56Z</dcterms:modified>
</cp:coreProperties>
</file>